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76" r:id="rId5"/>
    <p:sldId id="277" r:id="rId6"/>
    <p:sldId id="278" r:id="rId7"/>
    <p:sldId id="260" r:id="rId8"/>
    <p:sldId id="259" r:id="rId9"/>
    <p:sldId id="261" r:id="rId10"/>
    <p:sldId id="264" r:id="rId11"/>
    <p:sldId id="263" r:id="rId12"/>
    <p:sldId id="265" r:id="rId13"/>
    <p:sldId id="262" r:id="rId14"/>
    <p:sldId id="266" r:id="rId15"/>
    <p:sldId id="270" r:id="rId16"/>
    <p:sldId id="267" r:id="rId17"/>
    <p:sldId id="271" r:id="rId18"/>
    <p:sldId id="272" r:id="rId19"/>
    <p:sldId id="284" r:id="rId20"/>
    <p:sldId id="282" r:id="rId21"/>
    <p:sldId id="283" r:id="rId22"/>
    <p:sldId id="285" r:id="rId23"/>
    <p:sldId id="286" r:id="rId24"/>
    <p:sldId id="291" r:id="rId25"/>
    <p:sldId id="292" r:id="rId26"/>
    <p:sldId id="293" r:id="rId27"/>
    <p:sldId id="281" r:id="rId28"/>
    <p:sldId id="269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63" autoAdjust="0"/>
    <p:restoredTop sz="94660"/>
  </p:normalViewPr>
  <p:slideViewPr>
    <p:cSldViewPr>
      <p:cViewPr varScale="1">
        <p:scale>
          <a:sx n="108" d="100"/>
          <a:sy n="108" d="100"/>
        </p:scale>
        <p:origin x="1118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FDF359-E7FC-4679-BEEB-196871F98979}" type="datetimeFigureOut">
              <a:rPr lang="de-DE" smtClean="0"/>
              <a:t>19.02.2018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FBE97-A2D8-4EBD-BD7A-0AEE923FF9F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120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FBE97-A2D8-4EBD-BD7A-0AEE923FF9FE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287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F997-137F-4337-9EB1-10BD304F4264}" type="datetimeFigureOut">
              <a:rPr lang="cs-CZ" smtClean="0"/>
              <a:t>19.02.2018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6BA4-5A4F-4CDE-B506-5882079E60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489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F997-137F-4337-9EB1-10BD304F4264}" type="datetimeFigureOut">
              <a:rPr lang="cs-CZ" smtClean="0"/>
              <a:t>19.02.2018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6BA4-5A4F-4CDE-B506-5882079E60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8638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F997-137F-4337-9EB1-10BD304F4264}" type="datetimeFigureOut">
              <a:rPr lang="cs-CZ" smtClean="0"/>
              <a:t>19.02.2018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6BA4-5A4F-4CDE-B506-5882079E60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6723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F997-137F-4337-9EB1-10BD304F4264}" type="datetimeFigureOut">
              <a:rPr lang="cs-CZ" smtClean="0"/>
              <a:t>19.02.2018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6BA4-5A4F-4CDE-B506-5882079E60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787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F997-137F-4337-9EB1-10BD304F4264}" type="datetimeFigureOut">
              <a:rPr lang="cs-CZ" smtClean="0"/>
              <a:t>19.02.2018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6BA4-5A4F-4CDE-B506-5882079E60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5894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F997-137F-4337-9EB1-10BD304F4264}" type="datetimeFigureOut">
              <a:rPr lang="cs-CZ" smtClean="0"/>
              <a:t>19.02.2018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6BA4-5A4F-4CDE-B506-5882079E60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501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F997-137F-4337-9EB1-10BD304F4264}" type="datetimeFigureOut">
              <a:rPr lang="cs-CZ" smtClean="0"/>
              <a:t>19.02.2018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6BA4-5A4F-4CDE-B506-5882079E60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2927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F997-137F-4337-9EB1-10BD304F4264}" type="datetimeFigureOut">
              <a:rPr lang="cs-CZ" smtClean="0"/>
              <a:t>19.02.2018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6BA4-5A4F-4CDE-B506-5882079E60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7358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F997-137F-4337-9EB1-10BD304F4264}" type="datetimeFigureOut">
              <a:rPr lang="cs-CZ" smtClean="0"/>
              <a:t>19.02.2018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6BA4-5A4F-4CDE-B506-5882079E60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5665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F997-137F-4337-9EB1-10BD304F4264}" type="datetimeFigureOut">
              <a:rPr lang="cs-CZ" smtClean="0"/>
              <a:t>19.02.2018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6BA4-5A4F-4CDE-B506-5882079E60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3930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F997-137F-4337-9EB1-10BD304F4264}" type="datetimeFigureOut">
              <a:rPr lang="cs-CZ" smtClean="0"/>
              <a:t>19.02.2018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6BA4-5A4F-4CDE-B506-5882079E60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2106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0F997-137F-4337-9EB1-10BD304F4264}" type="datetimeFigureOut">
              <a:rPr lang="cs-CZ" smtClean="0"/>
              <a:t>19.02.2018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C6BA4-5A4F-4CDE-B506-5882079E60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746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gif"/><Relationship Id="rId3" Type="http://schemas.openxmlformats.org/officeDocument/2006/relationships/image" Target="../media/image2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.jpg"/><Relationship Id="rId7" Type="http://schemas.openxmlformats.org/officeDocument/2006/relationships/image" Target="../media/image43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2.jpeg"/><Relationship Id="rId7" Type="http://schemas.openxmlformats.org/officeDocument/2006/relationships/image" Target="../media/image50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11" Type="http://schemas.openxmlformats.org/officeDocument/2006/relationships/image" Target="../media/image44.jpeg"/><Relationship Id="rId5" Type="http://schemas.openxmlformats.org/officeDocument/2006/relationships/image" Target="../media/image48.emf"/><Relationship Id="rId10" Type="http://schemas.openxmlformats.org/officeDocument/2006/relationships/image" Target="../media/image43.jpeg"/><Relationship Id="rId4" Type="http://schemas.openxmlformats.org/officeDocument/2006/relationships/image" Target="../media/image4.png"/><Relationship Id="rId9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1519" y="1340768"/>
            <a:ext cx="8571119" cy="2880320"/>
          </a:xfrm>
        </p:spPr>
        <p:txBody>
          <a:bodyPr>
            <a:normAutofit fontScale="90000"/>
          </a:bodyPr>
          <a:lstStyle/>
          <a:p>
            <a:r>
              <a:rPr lang="de-DE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Quellen verbinden Landschaftseinheiten und Staaten – Umweltbildung und Kooperation in der </a:t>
            </a:r>
            <a:r>
              <a:rPr lang="de-DE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 </a:t>
            </a:r>
            <a:br>
              <a:rPr lang="de-DE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Liberec – Zittau</a:t>
            </a:r>
            <a:br>
              <a:rPr lang="de-DE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Prameny spojují krajiny a státy – environmentální vzdělávání a kooperace v regionu Liberec </a:t>
            </a:r>
            <a:r>
              <a:rPr lang="de-DE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cs-CZ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Zittau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581128"/>
            <a:ext cx="6400800" cy="1752600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Matthias Kändler, </a:t>
            </a:r>
            <a:r>
              <a:rPr lang="de-DE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Adam P</a:t>
            </a:r>
            <a:r>
              <a:rPr lang="cs-CZ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</a:t>
            </a:r>
            <a:r>
              <a:rPr lang="de-DE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de-DE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endParaRPr lang="cs-CZ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25" y="5348064"/>
            <a:ext cx="3409189" cy="79208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7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  <p:pic>
        <p:nvPicPr>
          <p:cNvPr id="2050" name="Picture 2" descr="https://scontent.xx.fbcdn.net/v/t1.0-9/14067554_10206406024282040_4862343218959221709_n.jpg?oh=1d041bdd054585e5ef7f3e1973d08bce&amp;oe=5837847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241" y="3140968"/>
            <a:ext cx="4627398" cy="2602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467544" y="1000457"/>
            <a:ext cx="8229600" cy="1143000"/>
          </a:xfrm>
        </p:spPr>
        <p:txBody>
          <a:bodyPr>
            <a:normAutofit/>
          </a:bodyPr>
          <a:lstStyle/>
          <a:p>
            <a:r>
              <a:rPr lang="de-DE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Hydrobiologie und Botanik</a:t>
            </a:r>
            <a:r>
              <a:rPr lang="de-DE" sz="3100" b="1" strike="dblStrik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3100" b="1" strike="dblStrik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Hydrobiologie a botanika</a:t>
            </a:r>
            <a:endParaRPr lang="de-DE" sz="3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20888"/>
            <a:ext cx="4320000" cy="2879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3267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41" y="66024"/>
            <a:ext cx="1298311" cy="9924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7" y="2276872"/>
            <a:ext cx="9144000" cy="3594218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467544" y="100045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Hydrochemie</a:t>
            </a:r>
            <a:r>
              <a:rPr lang="de-DE" sz="3100" b="1" strike="dblStrik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3100" b="1" strike="dblStrik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Hydrochemie</a:t>
            </a:r>
            <a:endParaRPr lang="de-DE" sz="3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93572"/>
            <a:ext cx="432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9487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  <p:pic>
        <p:nvPicPr>
          <p:cNvPr id="3074" name="Picture 2" descr="https://scontent.xx.fbcdn.net/v/t1.0-9/13903279_1766888373589011_1055087647377149914_n.jpg?oh=99a18b59f5d7d2247a45b5a678bf8704&amp;oe=5845879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2808312" cy="37444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.xx.fbcdn.net/v/t1.0-9/13681025_1844089289152213_2237955715916056720_n.jpg?oh=622ba00b04bd217ad73f784674f0a150&amp;oe=5882E5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60848"/>
            <a:ext cx="5400600" cy="3600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467544" y="1000457"/>
            <a:ext cx="8229600" cy="1143000"/>
          </a:xfrm>
        </p:spPr>
        <p:txBody>
          <a:bodyPr>
            <a:normAutofit/>
          </a:bodyPr>
          <a:lstStyle/>
          <a:p>
            <a:r>
              <a:rPr lang="de-DE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Humangeografie</a:t>
            </a:r>
            <a:r>
              <a:rPr lang="de-DE" sz="3100" b="1" strike="dblStrik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3100" b="1" strike="dblStrik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Humánní geografie</a:t>
            </a:r>
            <a:endParaRPr lang="de-DE" sz="3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44" y="4390736"/>
            <a:ext cx="4320000" cy="1774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0807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000457"/>
            <a:ext cx="8229600" cy="1143000"/>
          </a:xfrm>
        </p:spPr>
        <p:txBody>
          <a:bodyPr>
            <a:normAutofit/>
          </a:bodyPr>
          <a:lstStyle/>
          <a:p>
            <a:r>
              <a:rPr lang="de-DE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GIS und Kartografie</a:t>
            </a:r>
            <a:r>
              <a:rPr lang="cs-CZ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GIS a kartografie</a:t>
            </a:r>
            <a:endParaRPr lang="de-DE" sz="3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47" y="2348880"/>
            <a:ext cx="4100273" cy="30752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  <p:pic>
        <p:nvPicPr>
          <p:cNvPr id="9" name="Zástupný symbol pro obsah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138" y="2678657"/>
            <a:ext cx="4480501" cy="29851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323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839278"/>
            <a:ext cx="8229600" cy="1509602"/>
          </a:xfrm>
        </p:spPr>
        <p:txBody>
          <a:bodyPr>
            <a:normAutofit/>
          </a:bodyPr>
          <a:lstStyle/>
          <a:p>
            <a:r>
              <a:rPr lang="de-DE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Bildungsprogramme</a:t>
            </a:r>
            <a:br>
              <a:rPr lang="de-DE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Vzdělávací </a:t>
            </a:r>
            <a:r>
              <a:rPr lang="cs-CZ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programy</a:t>
            </a:r>
            <a:endParaRPr lang="de-DE" sz="3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177323"/>
            <a:ext cx="8229600" cy="3986008"/>
          </a:xfrm>
        </p:spPr>
        <p:txBody>
          <a:bodyPr>
            <a:normAutofit fontScale="70000" lnSpcReduction="20000"/>
          </a:bodyPr>
          <a:lstStyle/>
          <a:p>
            <a:r>
              <a:rPr lang="cs-CZ" sz="3100" dirty="0">
                <a:solidFill>
                  <a:schemeClr val="bg1">
                    <a:lumMod val="65000"/>
                  </a:schemeClr>
                </a:solidFill>
              </a:rPr>
              <a:t>06/2016 Workshop </a:t>
            </a:r>
            <a:r>
              <a:rPr lang="cs-CZ" sz="3100" dirty="0" err="1">
                <a:solidFill>
                  <a:schemeClr val="bg1">
                    <a:lumMod val="65000"/>
                  </a:schemeClr>
                </a:solidFill>
              </a:rPr>
              <a:t>Zittau</a:t>
            </a:r>
            <a:endParaRPr lang="cs-CZ" sz="31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cs-CZ" sz="3100" dirty="0">
                <a:solidFill>
                  <a:schemeClr val="bg1">
                    <a:lumMod val="65000"/>
                  </a:schemeClr>
                </a:solidFill>
              </a:rPr>
              <a:t>10/2016 Workshop Praha</a:t>
            </a:r>
          </a:p>
          <a:p>
            <a:r>
              <a:rPr lang="cs-CZ" sz="3100" dirty="0">
                <a:solidFill>
                  <a:schemeClr val="bg1">
                    <a:lumMod val="65000"/>
                  </a:schemeClr>
                </a:solidFill>
              </a:rPr>
              <a:t>04/2017 Workshop Liberec</a:t>
            </a:r>
          </a:p>
          <a:p>
            <a:r>
              <a:rPr lang="cs-CZ" sz="3100" dirty="0">
                <a:solidFill>
                  <a:schemeClr val="bg1">
                    <a:lumMod val="65000"/>
                  </a:schemeClr>
                </a:solidFill>
              </a:rPr>
              <a:t>09/2017 </a:t>
            </a:r>
            <a:r>
              <a:rPr lang="cs-CZ" sz="3100" dirty="0" err="1">
                <a:solidFill>
                  <a:schemeClr val="bg1">
                    <a:lumMod val="65000"/>
                  </a:schemeClr>
                </a:solidFill>
              </a:rPr>
              <a:t>Summer</a:t>
            </a:r>
            <a:r>
              <a:rPr lang="cs-CZ" sz="3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3100" dirty="0" err="1">
                <a:solidFill>
                  <a:schemeClr val="bg1">
                    <a:lumMod val="65000"/>
                  </a:schemeClr>
                </a:solidFill>
              </a:rPr>
              <a:t>school</a:t>
            </a:r>
            <a:r>
              <a:rPr lang="cs-CZ" sz="3100" dirty="0">
                <a:solidFill>
                  <a:schemeClr val="bg1">
                    <a:lumMod val="65000"/>
                  </a:schemeClr>
                </a:solidFill>
              </a:rPr>
              <a:t> Jablonné v P. + Praha</a:t>
            </a:r>
          </a:p>
          <a:p>
            <a:r>
              <a:rPr lang="cs-CZ" sz="3100" dirty="0">
                <a:solidFill>
                  <a:schemeClr val="bg1">
                    <a:lumMod val="65000"/>
                  </a:schemeClr>
                </a:solidFill>
              </a:rPr>
              <a:t>11/2017 Workshop Zittau</a:t>
            </a:r>
            <a:endParaRPr lang="de-DE" sz="31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sz="3100" dirty="0"/>
              <a:t>14</a:t>
            </a:r>
            <a:r>
              <a:rPr lang="de-DE" sz="3100" dirty="0" smtClean="0"/>
              <a:t>. - 16.06.2018 </a:t>
            </a:r>
            <a:r>
              <a:rPr lang="cs-CZ" sz="3100" dirty="0"/>
              <a:t>Workshop Praha</a:t>
            </a:r>
            <a:endParaRPr lang="de-DE" sz="3100" dirty="0"/>
          </a:p>
          <a:p>
            <a:r>
              <a:rPr lang="de-DE" sz="3100" dirty="0"/>
              <a:t>12</a:t>
            </a:r>
            <a:r>
              <a:rPr lang="de-DE" sz="3100" dirty="0" smtClean="0"/>
              <a:t>. - 17.08.2018 </a:t>
            </a:r>
            <a:r>
              <a:rPr lang="cs-CZ" sz="3100" dirty="0"/>
              <a:t>Summer school</a:t>
            </a:r>
            <a:r>
              <a:rPr lang="de-DE" sz="3100" dirty="0"/>
              <a:t/>
            </a:r>
            <a:br>
              <a:rPr lang="de-DE" sz="3100" dirty="0"/>
            </a:br>
            <a:r>
              <a:rPr lang="de-DE" sz="3100" dirty="0"/>
              <a:t>(</a:t>
            </a:r>
            <a:r>
              <a:rPr lang="de-DE" sz="3100" dirty="0" err="1"/>
              <a:t>Sloup</a:t>
            </a:r>
            <a:r>
              <a:rPr lang="de-DE" sz="3100" dirty="0"/>
              <a:t> v </a:t>
            </a:r>
            <a:r>
              <a:rPr lang="de-DE" sz="3100" dirty="0" err="1"/>
              <a:t>Čechách</a:t>
            </a:r>
            <a:r>
              <a:rPr lang="de-DE" sz="3100" dirty="0"/>
              <a:t>)</a:t>
            </a:r>
            <a:endParaRPr lang="cs-CZ" sz="3100" dirty="0"/>
          </a:p>
          <a:p>
            <a:r>
              <a:rPr lang="de-DE" sz="3100" dirty="0"/>
              <a:t>11</a:t>
            </a:r>
            <a:r>
              <a:rPr lang="de-DE" sz="3100" dirty="0" smtClean="0"/>
              <a:t>. - 13.10.2018 </a:t>
            </a:r>
            <a:r>
              <a:rPr lang="de-DE" sz="3100" dirty="0"/>
              <a:t>Workshop Zittau</a:t>
            </a:r>
          </a:p>
          <a:p>
            <a:endParaRPr lang="de-DE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dirty="0">
                <a:solidFill>
                  <a:srgbClr val="00B050"/>
                </a:solidFill>
              </a:rPr>
              <a:t>insgesamt </a:t>
            </a:r>
            <a:r>
              <a:rPr lang="de-DE" dirty="0">
                <a:solidFill>
                  <a:srgbClr val="FF0000"/>
                </a:solidFill>
              </a:rPr>
              <a:t>85</a:t>
            </a:r>
            <a:r>
              <a:rPr lang="de-DE" dirty="0">
                <a:solidFill>
                  <a:srgbClr val="00B050"/>
                </a:solidFill>
              </a:rPr>
              <a:t> Teilnehmer</a:t>
            </a:r>
            <a:endParaRPr lang="cs-CZ" dirty="0">
              <a:solidFill>
                <a:srgbClr val="00B050"/>
              </a:solidFill>
            </a:endParaRPr>
          </a:p>
          <a:p>
            <a:r>
              <a:rPr lang="cs-CZ" dirty="0">
                <a:solidFill>
                  <a:srgbClr val="0070C0"/>
                </a:solidFill>
              </a:rPr>
              <a:t>Celkem </a:t>
            </a:r>
            <a:r>
              <a:rPr lang="cs-CZ" dirty="0">
                <a:solidFill>
                  <a:srgbClr val="FF0000"/>
                </a:solidFill>
              </a:rPr>
              <a:t>85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smtClean="0">
                <a:solidFill>
                  <a:srgbClr val="0070C0"/>
                </a:solidFill>
              </a:rPr>
              <a:t>účastníků</a:t>
            </a:r>
            <a:endParaRPr lang="de-DE" dirty="0" smtClean="0">
              <a:solidFill>
                <a:srgbClr val="0070C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95324"/>
            <a:ext cx="810203" cy="5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609" y="4195324"/>
            <a:ext cx="900000" cy="540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909327"/>
            <a:ext cx="810000" cy="54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451" y="4909327"/>
            <a:ext cx="810316" cy="54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37" y="4909327"/>
            <a:ext cx="743294" cy="54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83" y="4195324"/>
            <a:ext cx="810203" cy="54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85" y="5623331"/>
            <a:ext cx="808163" cy="5400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508" y="5623331"/>
            <a:ext cx="810203" cy="54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84" y="5623331"/>
            <a:ext cx="810000" cy="54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3550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000457"/>
            <a:ext cx="8229600" cy="1143000"/>
          </a:xfrm>
        </p:spPr>
        <p:txBody>
          <a:bodyPr>
            <a:normAutofit/>
          </a:bodyPr>
          <a:lstStyle/>
          <a:p>
            <a:r>
              <a:rPr lang="de-DE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Workshops</a:t>
            </a:r>
            <a:br>
              <a:rPr lang="de-DE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Workshopy</a:t>
            </a:r>
            <a:endParaRPr lang="de-DE" sz="3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  <p:pic>
        <p:nvPicPr>
          <p:cNvPr id="7170" name="Picture 2" descr="https://scontent.xx.fbcdn.net/v/t1.0-9/13516460_639201872903890_8078125098939953679_n.jpg?oh=0542875260e4df9ee74b600474f22854&amp;oe=5844A5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174429"/>
            <a:ext cx="3960439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content.xx.fbcdn.net/v/t1.0-9/13418850_1823669407860868_6106279877777032963_n.jpg?oh=8d4217ad1555fba44ab09f60f8e8ccff&amp;oe=584B998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80450"/>
            <a:ext cx="4422595" cy="2948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33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03671"/>
            <a:ext cx="4139952" cy="2759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https://scontent.xx.fbcdn.net/v/t1.0-9/13393983_1823669241194218_3927788048027627320_n.jpg?oh=43c56d8ad07116cdacdd31fbfa2ab9a4&amp;oe=583CBFC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80928"/>
            <a:ext cx="4307806" cy="2871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467544" y="100045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Workshops</a:t>
            </a:r>
            <a:br>
              <a:rPr lang="de-DE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Workshopy</a:t>
            </a:r>
            <a:endParaRPr lang="de-DE" sz="3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6363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989856"/>
            <a:ext cx="8229600" cy="1143000"/>
          </a:xfrm>
        </p:spPr>
        <p:txBody>
          <a:bodyPr>
            <a:normAutofit/>
          </a:bodyPr>
          <a:lstStyle/>
          <a:p>
            <a:r>
              <a:rPr lang="de-DE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Sommerschule</a:t>
            </a:r>
            <a:br>
              <a:rPr lang="de-DE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Letní </a:t>
            </a:r>
            <a:r>
              <a:rPr lang="cs-CZ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škola</a:t>
            </a:r>
            <a:endParaRPr lang="de-DE" sz="3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43457"/>
            <a:ext cx="4194679" cy="280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862" y="3286457"/>
            <a:ext cx="4356282" cy="290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6500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52" y="3286457"/>
            <a:ext cx="4356282" cy="290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96" y="2299825"/>
            <a:ext cx="4172112" cy="2785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467544" y="989856"/>
            <a:ext cx="8229600" cy="1143000"/>
          </a:xfrm>
        </p:spPr>
        <p:txBody>
          <a:bodyPr>
            <a:normAutofit/>
          </a:bodyPr>
          <a:lstStyle/>
          <a:p>
            <a:r>
              <a:rPr lang="de-DE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Sommerschule</a:t>
            </a:r>
            <a:br>
              <a:rPr lang="de-DE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Letní </a:t>
            </a:r>
            <a:r>
              <a:rPr lang="cs-CZ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škola</a:t>
            </a:r>
            <a:endParaRPr lang="de-DE" sz="3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9126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2" y="2232684"/>
            <a:ext cx="5700237" cy="3464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467544" y="989856"/>
            <a:ext cx="8229600" cy="1143000"/>
          </a:xfrm>
        </p:spPr>
        <p:txBody>
          <a:bodyPr>
            <a:normAutofit/>
          </a:bodyPr>
          <a:lstStyle/>
          <a:p>
            <a:r>
              <a:rPr lang="de-DE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Erste Ergebnisse</a:t>
            </a:r>
            <a:r>
              <a:rPr lang="de-DE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První výsledky</a:t>
            </a:r>
            <a:endParaRPr lang="de-DE" sz="3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8" y="3429000"/>
            <a:ext cx="2023188" cy="1348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r="-1"/>
          <a:stretch/>
        </p:blipFill>
        <p:spPr>
          <a:xfrm rot="5400000">
            <a:off x="-155078" y="1716959"/>
            <a:ext cx="1885829" cy="13766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3" y="4827852"/>
            <a:ext cx="2036963" cy="1357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feld 11"/>
          <p:cNvSpPr txBox="1"/>
          <p:nvPr/>
        </p:nvSpPr>
        <p:spPr>
          <a:xfrm>
            <a:off x="53579" y="2933883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AN1037</a:t>
            </a:r>
            <a:endPara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2142" y="5791066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BN1034</a:t>
            </a:r>
            <a:endPara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3579" y="4356950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AN1030</a:t>
            </a:r>
            <a:endPara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Gerader Verbinder 14"/>
          <p:cNvCxnSpPr>
            <a:stCxn id="9" idx="0"/>
          </p:cNvCxnSpPr>
          <p:nvPr/>
        </p:nvCxnSpPr>
        <p:spPr>
          <a:xfrm>
            <a:off x="1476176" y="2405299"/>
            <a:ext cx="2663776" cy="1066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>
            <a:stCxn id="8" idx="3"/>
          </p:cNvCxnSpPr>
          <p:nvPr/>
        </p:nvCxnSpPr>
        <p:spPr>
          <a:xfrm flipV="1">
            <a:off x="2122686" y="2711455"/>
            <a:ext cx="2421734" cy="13919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>
            <a:stCxn id="11" idx="3"/>
          </p:cNvCxnSpPr>
          <p:nvPr/>
        </p:nvCxnSpPr>
        <p:spPr>
          <a:xfrm flipV="1">
            <a:off x="2122686" y="3644320"/>
            <a:ext cx="2665338" cy="1862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832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000457"/>
            <a:ext cx="9144000" cy="1143000"/>
          </a:xfrm>
        </p:spPr>
        <p:txBody>
          <a:bodyPr>
            <a:normAutofit/>
          </a:bodyPr>
          <a:lstStyle/>
          <a:p>
            <a:r>
              <a:rPr lang="de-DE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Ziele des </a:t>
            </a:r>
            <a:r>
              <a:rPr lang="de-DE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Projektes </a:t>
            </a:r>
            <a:r>
              <a:rPr lang="de-DE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de-DE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Cíle projektu</a:t>
            </a:r>
            <a:endParaRPr lang="cs-CZ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76464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rgbClr val="00B050"/>
                </a:solidFill>
              </a:rPr>
              <a:t>Erstellung eines Kooperationsnetzes akademischer und nichtakademischer Institutionen</a:t>
            </a:r>
          </a:p>
          <a:p>
            <a:r>
              <a:rPr lang="cs-CZ" sz="2400" dirty="0">
                <a:solidFill>
                  <a:srgbClr val="0070C0"/>
                </a:solidFill>
              </a:rPr>
              <a:t>Vytvoření kooperační sítě akademických i neakademických </a:t>
            </a:r>
            <a:r>
              <a:rPr lang="cs-CZ" sz="2400" dirty="0" smtClean="0">
                <a:solidFill>
                  <a:srgbClr val="0070C0"/>
                </a:solidFill>
              </a:rPr>
              <a:t>institucí</a:t>
            </a:r>
            <a:endParaRPr lang="de-DE" sz="2400" dirty="0" smtClean="0">
              <a:solidFill>
                <a:srgbClr val="0070C0"/>
              </a:solidFill>
            </a:endParaRPr>
          </a:p>
          <a:p>
            <a:r>
              <a:rPr lang="de-DE" sz="2400" dirty="0" smtClean="0">
                <a:solidFill>
                  <a:srgbClr val="00B050"/>
                </a:solidFill>
              </a:rPr>
              <a:t>Gemeinsame </a:t>
            </a:r>
            <a:r>
              <a:rPr lang="de-DE" sz="2400" dirty="0">
                <a:solidFill>
                  <a:srgbClr val="00B050"/>
                </a:solidFill>
              </a:rPr>
              <a:t>Umweltbildung, Transfer von Know-how und Förderung der Mobilität von Studenten und Experten</a:t>
            </a:r>
          </a:p>
          <a:p>
            <a:r>
              <a:rPr lang="cs-CZ" sz="2400" dirty="0">
                <a:solidFill>
                  <a:srgbClr val="0070C0"/>
                </a:solidFill>
              </a:rPr>
              <a:t>Účelem je společné environmentální vzdělávání, transfer know-how, mobilita studentů a </a:t>
            </a:r>
            <a:r>
              <a:rPr lang="cs-CZ" sz="2400" dirty="0" smtClean="0">
                <a:solidFill>
                  <a:srgbClr val="0070C0"/>
                </a:solidFill>
              </a:rPr>
              <a:t>odborníků</a:t>
            </a:r>
            <a:endParaRPr lang="de-DE" sz="2400" dirty="0" smtClean="0">
              <a:solidFill>
                <a:srgbClr val="0070C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2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95" y="304798"/>
            <a:ext cx="4691743" cy="312782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r="-1"/>
          <a:stretch/>
        </p:blipFill>
        <p:spPr>
          <a:xfrm rot="5400000">
            <a:off x="3820292" y="1143000"/>
            <a:ext cx="6262911" cy="4572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96" y="3432626"/>
            <a:ext cx="4691743" cy="312782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665746" y="6017143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AN1037</a:t>
            </a:r>
            <a:endPara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-25996" y="6017144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BN1034</a:t>
            </a:r>
            <a:endPara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-25996" y="2896570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AN1030</a:t>
            </a:r>
            <a:endPara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23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  <p:grpSp>
        <p:nvGrpSpPr>
          <p:cNvPr id="8" name="Gruppieren 7"/>
          <p:cNvGrpSpPr>
            <a:grpSpLocks noChangeAspect="1"/>
          </p:cNvGrpSpPr>
          <p:nvPr/>
        </p:nvGrpSpPr>
        <p:grpSpPr>
          <a:xfrm>
            <a:off x="2122686" y="1604168"/>
            <a:ext cx="6894353" cy="4648563"/>
            <a:chOff x="146717" y="1518552"/>
            <a:chExt cx="10195427" cy="6874334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5"/>
            <a:srcRect t="16953" b="20161"/>
            <a:stretch/>
          </p:blipFill>
          <p:spPr>
            <a:xfrm>
              <a:off x="146718" y="1567539"/>
              <a:ext cx="5097713" cy="3200400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6"/>
            <a:srcRect t="16632" b="19841"/>
            <a:stretch/>
          </p:blipFill>
          <p:spPr>
            <a:xfrm>
              <a:off x="5244431" y="1518552"/>
              <a:ext cx="5097713" cy="3233057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7"/>
            <a:srcRect t="15028" b="11499"/>
            <a:stretch/>
          </p:blipFill>
          <p:spPr>
            <a:xfrm>
              <a:off x="146717" y="4653643"/>
              <a:ext cx="5097713" cy="3739243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8"/>
            <a:srcRect t="15990" b="12461"/>
            <a:stretch/>
          </p:blipFill>
          <p:spPr>
            <a:xfrm>
              <a:off x="5244430" y="4702629"/>
              <a:ext cx="5097713" cy="3641271"/>
            </a:xfrm>
            <a:prstGeom prst="rect">
              <a:avLst/>
            </a:prstGeom>
          </p:spPr>
        </p:pic>
      </p:grpSp>
      <p:pic>
        <p:nvPicPr>
          <p:cNvPr id="16" name="Grafi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8" y="3429000"/>
            <a:ext cx="2023188" cy="1348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" r="-1"/>
          <a:stretch/>
        </p:blipFill>
        <p:spPr>
          <a:xfrm rot="5400000">
            <a:off x="-155078" y="1716959"/>
            <a:ext cx="1885829" cy="13766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3" y="4827852"/>
            <a:ext cx="2036963" cy="1357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feld 18"/>
          <p:cNvSpPr txBox="1"/>
          <p:nvPr/>
        </p:nvSpPr>
        <p:spPr>
          <a:xfrm>
            <a:off x="53579" y="2933883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AN1037</a:t>
            </a:r>
            <a:endPara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2142" y="5791066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BN1034</a:t>
            </a:r>
            <a:endPara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3579" y="4356950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AN1030</a:t>
            </a:r>
            <a:endPara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/>
          </a:bodyPr>
          <a:lstStyle/>
          <a:p>
            <a:r>
              <a:rPr lang="de-DE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Erste Ergebnisse </a:t>
            </a:r>
            <a:r>
              <a:rPr lang="de-DE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de-DE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První výsledky</a:t>
            </a:r>
            <a:endParaRPr lang="de-DE" sz="3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3096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13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1983898" y="1916832"/>
            <a:ext cx="5176204" cy="3909716"/>
            <a:chOff x="1983898" y="679444"/>
            <a:chExt cx="5176204" cy="3909716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3898" y="764704"/>
              <a:ext cx="5176204" cy="3824456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3802778" y="679444"/>
              <a:ext cx="13420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          -)</a:t>
              </a:r>
              <a:endParaRPr lang="de-DE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5508104" y="3645024"/>
              <a:ext cx="12394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          )</a:t>
              </a:r>
              <a:endParaRPr lang="de-DE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/>
          </a:bodyPr>
          <a:lstStyle/>
          <a:p>
            <a:r>
              <a:rPr lang="de-DE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Erste Ergebnisse </a:t>
            </a:r>
            <a:r>
              <a:rPr lang="de-DE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de-DE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První výsledky</a:t>
            </a:r>
            <a:endParaRPr lang="de-DE" sz="3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8413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13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1983898" y="1916832"/>
            <a:ext cx="5176204" cy="3909716"/>
            <a:chOff x="1983898" y="679444"/>
            <a:chExt cx="5176204" cy="3909716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3898" y="764704"/>
              <a:ext cx="5176204" cy="3824456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3802778" y="679444"/>
              <a:ext cx="13420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          -)</a:t>
              </a:r>
              <a:endParaRPr lang="de-DE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5508104" y="3645024"/>
              <a:ext cx="12394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          )</a:t>
              </a:r>
              <a:endParaRPr lang="de-DE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Ovál 1"/>
          <p:cNvSpPr/>
          <p:nvPr/>
        </p:nvSpPr>
        <p:spPr>
          <a:xfrm>
            <a:off x="3995936" y="3613700"/>
            <a:ext cx="900000" cy="900000"/>
          </a:xfrm>
          <a:prstGeom prst="ellipse">
            <a:avLst/>
          </a:prstGeom>
          <a:solidFill>
            <a:srgbClr val="D9D9D9">
              <a:alpha val="50196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GIS</a:t>
            </a:r>
            <a:endParaRPr lang="cs-CZ" dirty="0"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/>
          </a:bodyPr>
          <a:lstStyle/>
          <a:p>
            <a:r>
              <a:rPr lang="de-DE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Erste Ergebnisse </a:t>
            </a:r>
            <a:r>
              <a:rPr lang="de-DE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de-DE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První výsledky</a:t>
            </a:r>
            <a:endParaRPr lang="de-DE" sz="3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8376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13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/>
          </a:bodyPr>
          <a:lstStyle/>
          <a:p>
            <a:r>
              <a:rPr lang="cs-CZ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Geoinformationssystem</a:t>
            </a:r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de-DE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Geografické informační systémy</a:t>
            </a:r>
            <a:endParaRPr lang="de-DE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95536" y="2327796"/>
            <a:ext cx="228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00B050"/>
                </a:solidFill>
              </a:rPr>
              <a:t>Kartierung</a:t>
            </a:r>
            <a:r>
              <a:rPr lang="cs-CZ" dirty="0" smtClean="0"/>
              <a:t> - </a:t>
            </a:r>
            <a:r>
              <a:rPr lang="cs-CZ" dirty="0" smtClean="0">
                <a:solidFill>
                  <a:srgbClr val="0070C0"/>
                </a:solidFill>
              </a:rPr>
              <a:t>Mapování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95536" y="3454462"/>
            <a:ext cx="29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chemeClr val="bg1">
                    <a:lumMod val="65000"/>
                  </a:schemeClr>
                </a:solidFill>
              </a:rPr>
              <a:t>Datenverwaltung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- Správa dat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95536" y="4581128"/>
            <a:ext cx="2906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Analyse </a:t>
            </a:r>
            <a:r>
              <a:rPr lang="cs-CZ" dirty="0" err="1" smtClean="0">
                <a:solidFill>
                  <a:schemeClr val="bg1">
                    <a:lumMod val="65000"/>
                  </a:schemeClr>
                </a:solidFill>
              </a:rPr>
              <a:t>und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bg1">
                    <a:lumMod val="65000"/>
                  </a:schemeClr>
                </a:solidFill>
              </a:rPr>
              <a:t>Visualisierung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– </a:t>
            </a:r>
          </a:p>
          <a:p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Analýzy a Vizualizace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90" y="4192823"/>
            <a:ext cx="3600000" cy="1900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90" y="1706792"/>
            <a:ext cx="3600000" cy="2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5947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13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/>
          </a:bodyPr>
          <a:lstStyle/>
          <a:p>
            <a:r>
              <a:rPr lang="cs-CZ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Geoinformationssystem</a:t>
            </a:r>
            <a:r>
              <a:rPr lang="cs-CZ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de-DE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Geografické informační systémy</a:t>
            </a:r>
            <a:endParaRPr lang="de-DE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04202" y="2327796"/>
            <a:ext cx="228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chemeClr val="bg1">
                    <a:lumMod val="65000"/>
                  </a:schemeClr>
                </a:solidFill>
              </a:rPr>
              <a:t>Kartierung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- Mapování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04202" y="3454462"/>
            <a:ext cx="29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00B050"/>
                </a:solidFill>
              </a:rPr>
              <a:t>Datenverwaltung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cs-CZ" dirty="0" smtClean="0">
                <a:solidFill>
                  <a:srgbClr val="0070C0"/>
                </a:solidFill>
              </a:rPr>
              <a:t>Správa dat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04202" y="4581128"/>
            <a:ext cx="2906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Analyse </a:t>
            </a:r>
            <a:r>
              <a:rPr lang="cs-CZ" dirty="0" err="1" smtClean="0">
                <a:solidFill>
                  <a:schemeClr val="bg1">
                    <a:lumMod val="65000"/>
                  </a:schemeClr>
                </a:solidFill>
              </a:rPr>
              <a:t>und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bg1">
                    <a:lumMod val="65000"/>
                  </a:schemeClr>
                </a:solidFill>
              </a:rPr>
              <a:t>Visualisierung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– </a:t>
            </a:r>
          </a:p>
          <a:p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Analýzy a Vizualizace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263026"/>
            <a:ext cx="5400000" cy="2331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8628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13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/>
          </a:bodyPr>
          <a:lstStyle/>
          <a:p>
            <a:r>
              <a:rPr lang="cs-CZ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Geoinformationssystem</a:t>
            </a:r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de-DE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Geografické informační systémy</a:t>
            </a:r>
            <a:endParaRPr lang="de-DE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95536" y="2327796"/>
            <a:ext cx="228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chemeClr val="bg1">
                    <a:lumMod val="65000"/>
                  </a:schemeClr>
                </a:solidFill>
              </a:rPr>
              <a:t>Kartierung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- Mapování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95536" y="3454462"/>
            <a:ext cx="29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chemeClr val="bg1">
                    <a:lumMod val="65000"/>
                  </a:schemeClr>
                </a:solidFill>
              </a:rPr>
              <a:t>Datenverwaltung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- Správa dat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95536" y="4581128"/>
            <a:ext cx="2853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B050"/>
                </a:solidFill>
              </a:rPr>
              <a:t>Analyse </a:t>
            </a:r>
            <a:r>
              <a:rPr lang="cs-CZ" dirty="0" err="1" smtClean="0">
                <a:solidFill>
                  <a:srgbClr val="00B050"/>
                </a:solidFill>
              </a:rPr>
              <a:t>und</a:t>
            </a:r>
            <a:r>
              <a:rPr lang="cs-CZ" dirty="0" smtClean="0">
                <a:solidFill>
                  <a:srgbClr val="00B050"/>
                </a:solidFill>
              </a:rPr>
              <a:t> </a:t>
            </a:r>
            <a:r>
              <a:rPr lang="cs-CZ" dirty="0" err="1" smtClean="0">
                <a:solidFill>
                  <a:srgbClr val="00B050"/>
                </a:solidFill>
              </a:rPr>
              <a:t>Visualisierung</a:t>
            </a:r>
            <a:r>
              <a:rPr lang="cs-CZ" dirty="0" smtClean="0">
                <a:solidFill>
                  <a:srgbClr val="00B050"/>
                </a:solidFill>
              </a:rPr>
              <a:t>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–</a:t>
            </a:r>
          </a:p>
          <a:p>
            <a:r>
              <a:rPr lang="cs-CZ" dirty="0" smtClean="0">
                <a:solidFill>
                  <a:srgbClr val="0070C0"/>
                </a:solidFill>
              </a:rPr>
              <a:t>Analýzy a Vizualizace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018967"/>
            <a:ext cx="5400000" cy="3282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7166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467544" y="989856"/>
            <a:ext cx="8229600" cy="1143000"/>
          </a:xfrm>
        </p:spPr>
        <p:txBody>
          <a:bodyPr>
            <a:normAutofit/>
          </a:bodyPr>
          <a:lstStyle/>
          <a:p>
            <a:r>
              <a:rPr lang="de-DE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Erste Ergebnisse</a:t>
            </a:r>
            <a:r>
              <a:rPr lang="de-DE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První výsledky</a:t>
            </a:r>
            <a:endParaRPr lang="de-DE" sz="3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" y="2199288"/>
            <a:ext cx="9144000" cy="403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49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000456"/>
            <a:ext cx="8229600" cy="5092839"/>
          </a:xfrm>
        </p:spPr>
        <p:txBody>
          <a:bodyPr>
            <a:normAutofit/>
          </a:bodyPr>
          <a:lstStyle/>
          <a:p>
            <a:r>
              <a:rPr lang="de-DE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Danke für Ihre Aufmerksamkeit</a:t>
            </a:r>
            <a:r>
              <a:rPr lang="cs-CZ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Děkujeme za </a:t>
            </a:r>
            <a:r>
              <a:rPr lang="cs-CZ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pozornost</a:t>
            </a:r>
            <a:r>
              <a:rPr lang="de-DE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quellen.tul.cz</a:t>
            </a:r>
            <a:br>
              <a:rPr lang="de-DE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prameny.tul.cz</a:t>
            </a:r>
            <a:br>
              <a:rPr lang="cs-CZ" sz="3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1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www.facebook.com/pramenyspojuji/</a:t>
            </a:r>
            <a:br>
              <a:rPr lang="cs-CZ" sz="31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1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31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matthias.kaendler@tu-dresden.de</a:t>
            </a:r>
            <a:r>
              <a:rPr lang="cs-CZ" sz="31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31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adam</a:t>
            </a:r>
            <a:r>
              <a:rPr lang="cs-CZ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de-DE" sz="3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patek</a:t>
            </a:r>
            <a:r>
              <a:rPr lang="cs-CZ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@tul.cz</a:t>
            </a:r>
            <a:endParaRPr lang="de-DE" sz="31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flipH="1">
            <a:off x="59796" y="2276872"/>
            <a:ext cx="4512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 smtClean="0">
                <a:solidFill>
                  <a:srgbClr val="FF0000"/>
                </a:solidFill>
              </a:rPr>
              <a:t>Dezember (48. KW) – Abschlussveranstaltung</a:t>
            </a:r>
          </a:p>
          <a:p>
            <a:pPr algn="r"/>
            <a:r>
              <a:rPr lang="de-DE" b="1" dirty="0">
                <a:solidFill>
                  <a:srgbClr val="FF0000"/>
                </a:solidFill>
              </a:rPr>
              <a:t>i</a:t>
            </a:r>
            <a:r>
              <a:rPr lang="de-DE" b="1" dirty="0" smtClean="0">
                <a:solidFill>
                  <a:srgbClr val="FF0000"/>
                </a:solidFill>
              </a:rPr>
              <a:t>n Zittau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 flipH="1">
            <a:off x="4716015" y="2276872"/>
            <a:ext cx="4106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V </a:t>
            </a:r>
            <a:r>
              <a:rPr lang="de-DE" b="1" dirty="0" err="1" smtClean="0">
                <a:solidFill>
                  <a:srgbClr val="FF0000"/>
                </a:solidFill>
              </a:rPr>
              <a:t>prosinci</a:t>
            </a:r>
            <a:r>
              <a:rPr lang="de-DE" b="1" dirty="0" smtClean="0">
                <a:solidFill>
                  <a:srgbClr val="FF0000"/>
                </a:solidFill>
              </a:rPr>
              <a:t> (48. </a:t>
            </a:r>
            <a:r>
              <a:rPr lang="de-DE" b="1" dirty="0" err="1" smtClean="0">
                <a:solidFill>
                  <a:srgbClr val="FF0000"/>
                </a:solidFill>
              </a:rPr>
              <a:t>týden</a:t>
            </a:r>
            <a:r>
              <a:rPr lang="de-DE" b="1" dirty="0" smtClean="0">
                <a:solidFill>
                  <a:srgbClr val="FF0000"/>
                </a:solidFill>
              </a:rPr>
              <a:t>) </a:t>
            </a:r>
            <a:r>
              <a:rPr lang="de-DE" b="1" dirty="0">
                <a:solidFill>
                  <a:srgbClr val="FF0000"/>
                </a:solidFill>
              </a:rPr>
              <a:t>–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závěrečn</a:t>
            </a:r>
            <a:r>
              <a:rPr lang="cs-CZ" b="1" dirty="0" smtClean="0">
                <a:solidFill>
                  <a:srgbClr val="FF0000"/>
                </a:solidFill>
              </a:rPr>
              <a:t>á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cs-CZ" b="1" dirty="0" smtClean="0">
                <a:solidFill>
                  <a:srgbClr val="FF0000"/>
                </a:solidFill>
              </a:rPr>
              <a:t>konference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smtClean="0">
                <a:solidFill>
                  <a:srgbClr val="FF0000"/>
                </a:solidFill>
              </a:rPr>
              <a:t>v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Žitavě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7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000456"/>
            <a:ext cx="8229600" cy="1420431"/>
          </a:xfrm>
        </p:spPr>
        <p:txBody>
          <a:bodyPr>
            <a:noAutofit/>
          </a:bodyPr>
          <a:lstStyle/>
          <a:p>
            <a:r>
              <a:rPr lang="de-DE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Hauptaktivitäten</a:t>
            </a:r>
            <a:r>
              <a:rPr lang="cs-CZ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Hlavní </a:t>
            </a:r>
            <a:r>
              <a:rPr lang="cs-CZ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aktivity</a:t>
            </a:r>
            <a:endParaRPr lang="en-GB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idx="1"/>
          </p:nvPr>
        </p:nvSpPr>
        <p:spPr>
          <a:xfrm>
            <a:off x="457200" y="2412733"/>
            <a:ext cx="8229600" cy="3345235"/>
          </a:xfrm>
        </p:spPr>
        <p:txBody>
          <a:bodyPr>
            <a:normAutofit lnSpcReduction="10000"/>
          </a:bodyPr>
          <a:lstStyle/>
          <a:p>
            <a:r>
              <a:rPr lang="en-GB" sz="2400" dirty="0" err="1">
                <a:solidFill>
                  <a:srgbClr val="00B050"/>
                </a:solidFill>
              </a:rPr>
              <a:t>Inventarisierung</a:t>
            </a:r>
            <a:r>
              <a:rPr lang="en-GB" sz="2400" dirty="0">
                <a:solidFill>
                  <a:srgbClr val="00B050"/>
                </a:solidFill>
              </a:rPr>
              <a:t> und </a:t>
            </a:r>
            <a:r>
              <a:rPr lang="en-GB" sz="2400" dirty="0" err="1">
                <a:solidFill>
                  <a:srgbClr val="00B050"/>
                </a:solidFill>
              </a:rPr>
              <a:t>Kartierung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 err="1">
                <a:solidFill>
                  <a:srgbClr val="00B050"/>
                </a:solidFill>
              </a:rPr>
              <a:t>ausgewählter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 err="1">
                <a:solidFill>
                  <a:srgbClr val="00B050"/>
                </a:solidFill>
              </a:rPr>
              <a:t>Quellen</a:t>
            </a:r>
            <a:endParaRPr lang="en-GB" sz="2400" dirty="0">
              <a:solidFill>
                <a:srgbClr val="00B050"/>
              </a:solidFill>
            </a:endParaRPr>
          </a:p>
          <a:p>
            <a:r>
              <a:rPr lang="cs-CZ" sz="2400" dirty="0" smtClean="0">
                <a:solidFill>
                  <a:srgbClr val="0070C0"/>
                </a:solidFill>
              </a:rPr>
              <a:t>Inventarizace a mapování vybraných pramenů</a:t>
            </a:r>
            <a:endParaRPr lang="en-GB" sz="2400" dirty="0">
              <a:solidFill>
                <a:srgbClr val="0070C0"/>
              </a:solidFill>
            </a:endParaRPr>
          </a:p>
          <a:p>
            <a:r>
              <a:rPr lang="en-GB" sz="2400" dirty="0" err="1">
                <a:solidFill>
                  <a:srgbClr val="00B050"/>
                </a:solidFill>
              </a:rPr>
              <a:t>Entwicklung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 err="1">
                <a:solidFill>
                  <a:srgbClr val="00B050"/>
                </a:solidFill>
              </a:rPr>
              <a:t>einer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 err="1">
                <a:solidFill>
                  <a:srgbClr val="00B050"/>
                </a:solidFill>
              </a:rPr>
              <a:t>Methode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 err="1">
                <a:solidFill>
                  <a:srgbClr val="00B050"/>
                </a:solidFill>
              </a:rPr>
              <a:t>zur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 err="1">
                <a:solidFill>
                  <a:srgbClr val="00B050"/>
                </a:solidFill>
              </a:rPr>
              <a:t>Bewertung</a:t>
            </a:r>
            <a:r>
              <a:rPr lang="en-GB" sz="2400" dirty="0">
                <a:solidFill>
                  <a:srgbClr val="00B050"/>
                </a:solidFill>
              </a:rPr>
              <a:t> der </a:t>
            </a:r>
            <a:r>
              <a:rPr lang="en-GB" sz="2400" dirty="0" err="1">
                <a:solidFill>
                  <a:srgbClr val="00B050"/>
                </a:solidFill>
              </a:rPr>
              <a:t>Quellen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 err="1" smtClean="0">
                <a:solidFill>
                  <a:srgbClr val="00B050"/>
                </a:solidFill>
              </a:rPr>
              <a:t>hinsichtlich</a:t>
            </a:r>
            <a:r>
              <a:rPr lang="en-GB" sz="2400" dirty="0" smtClean="0">
                <a:solidFill>
                  <a:srgbClr val="00B050"/>
                </a:solidFill>
              </a:rPr>
              <a:t> </a:t>
            </a:r>
            <a:r>
              <a:rPr lang="en-GB" sz="2400" dirty="0" err="1">
                <a:solidFill>
                  <a:srgbClr val="00B050"/>
                </a:solidFill>
              </a:rPr>
              <a:t>ihres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 err="1">
                <a:solidFill>
                  <a:srgbClr val="00B050"/>
                </a:solidFill>
              </a:rPr>
              <a:t>ökologischen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 err="1">
                <a:solidFill>
                  <a:srgbClr val="00B050"/>
                </a:solidFill>
              </a:rPr>
              <a:t>Zustandes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</a:p>
          <a:p>
            <a:r>
              <a:rPr lang="cs-CZ" sz="2400" dirty="0" smtClean="0">
                <a:solidFill>
                  <a:srgbClr val="0070C0"/>
                </a:solidFill>
              </a:rPr>
              <a:t>Vývoj metodiky pro hodnocení pramenu a jeho okolí z ekologického hlediska</a:t>
            </a:r>
            <a:r>
              <a:rPr lang="en-GB" sz="2400" dirty="0" smtClean="0">
                <a:solidFill>
                  <a:srgbClr val="0070C0"/>
                </a:solidFill>
              </a:rPr>
              <a:t> </a:t>
            </a:r>
            <a:endParaRPr lang="en-GB" sz="2400" dirty="0">
              <a:solidFill>
                <a:srgbClr val="0070C0"/>
              </a:solidFill>
            </a:endParaRPr>
          </a:p>
          <a:p>
            <a:r>
              <a:rPr lang="en-GB" sz="2400" dirty="0" err="1">
                <a:solidFill>
                  <a:srgbClr val="00B050"/>
                </a:solidFill>
              </a:rPr>
              <a:t>Bildungsprogramm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 err="1">
                <a:solidFill>
                  <a:srgbClr val="00B050"/>
                </a:solidFill>
              </a:rPr>
              <a:t>für</a:t>
            </a:r>
            <a:r>
              <a:rPr lang="en-GB" sz="2400" dirty="0">
                <a:solidFill>
                  <a:srgbClr val="00B050"/>
                </a:solidFill>
              </a:rPr>
              <a:t> die </a:t>
            </a:r>
            <a:r>
              <a:rPr lang="en-GB" sz="2400" dirty="0" err="1">
                <a:solidFill>
                  <a:srgbClr val="00B050"/>
                </a:solidFill>
              </a:rPr>
              <a:t>Öffentlichkeit</a:t>
            </a:r>
            <a:endParaRPr lang="en-GB" sz="2400" dirty="0">
              <a:solidFill>
                <a:srgbClr val="00B050"/>
              </a:solidFill>
            </a:endParaRPr>
          </a:p>
          <a:p>
            <a:r>
              <a:rPr lang="cs-CZ" sz="2400" dirty="0" smtClean="0">
                <a:solidFill>
                  <a:srgbClr val="0070C0"/>
                </a:solidFill>
              </a:rPr>
              <a:t>Výukový program pro veřejnost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33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000456"/>
            <a:ext cx="8229600" cy="1420431"/>
          </a:xfrm>
        </p:spPr>
        <p:txBody>
          <a:bodyPr>
            <a:noAutofit/>
          </a:bodyPr>
          <a:lstStyle/>
          <a:p>
            <a:r>
              <a:rPr lang="de-DE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</a:t>
            </a:r>
            <a:r>
              <a:rPr lang="cs-CZ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artneři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90" y="2762265"/>
            <a:ext cx="6220146" cy="81075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64" y="3933056"/>
            <a:ext cx="2952328" cy="196821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176443"/>
            <a:ext cx="2581944" cy="1481443"/>
          </a:xfrm>
          <a:prstGeom prst="rect">
            <a:avLst/>
          </a:prstGeom>
        </p:spPr>
      </p:pic>
      <p:pic>
        <p:nvPicPr>
          <p:cNvPr id="13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67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13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1983898" y="679444"/>
            <a:ext cx="5176204" cy="3909716"/>
            <a:chOff x="1983898" y="679444"/>
            <a:chExt cx="5176204" cy="3909716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3898" y="764704"/>
              <a:ext cx="5176204" cy="3824456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3802778" y="679444"/>
              <a:ext cx="13420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          -)</a:t>
              </a:r>
              <a:endParaRPr lang="de-DE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5508104" y="3645024"/>
              <a:ext cx="12394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          )</a:t>
              </a:r>
              <a:endParaRPr lang="de-DE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1682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13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  <p:sp>
        <p:nvSpPr>
          <p:cNvPr id="14" name="Podnadpis 2"/>
          <p:cNvSpPr>
            <a:spLocks noGrp="1"/>
          </p:cNvSpPr>
          <p:nvPr>
            <p:ph idx="1"/>
          </p:nvPr>
        </p:nvSpPr>
        <p:spPr>
          <a:xfrm>
            <a:off x="0" y="4556293"/>
            <a:ext cx="9144000" cy="1537003"/>
          </a:xfrm>
        </p:spPr>
        <p:txBody>
          <a:bodyPr>
            <a:noAutofit/>
          </a:bodyPr>
          <a:lstStyle/>
          <a:p>
            <a:r>
              <a:rPr lang="de-DE" sz="2400" dirty="0">
                <a:solidFill>
                  <a:srgbClr val="00B050"/>
                </a:solidFill>
              </a:rPr>
              <a:t>2 Länder + 3 Universitäten + 5 </a:t>
            </a:r>
            <a:r>
              <a:rPr lang="de-DE" sz="2400" dirty="0" smtClean="0">
                <a:solidFill>
                  <a:srgbClr val="00B050"/>
                </a:solidFill>
              </a:rPr>
              <a:t>Fachgebiete, aber </a:t>
            </a:r>
            <a:r>
              <a:rPr lang="de-DE" sz="2400" dirty="0">
                <a:solidFill>
                  <a:srgbClr val="00B050"/>
                </a:solidFill>
              </a:rPr>
              <a:t>eine gemeinsame Sprache: </a:t>
            </a:r>
            <a:r>
              <a:rPr lang="de-DE" sz="2400" dirty="0" smtClean="0">
                <a:solidFill>
                  <a:srgbClr val="00B050"/>
                </a:solidFill>
              </a:rPr>
              <a:t>Wissenschaft!</a:t>
            </a:r>
            <a:endParaRPr lang="de-DE" sz="2400" dirty="0">
              <a:solidFill>
                <a:srgbClr val="00B050"/>
              </a:solidFill>
            </a:endParaRPr>
          </a:p>
          <a:p>
            <a:r>
              <a:rPr lang="cs-CZ" sz="2400" dirty="0">
                <a:solidFill>
                  <a:srgbClr val="0070C0"/>
                </a:solidFill>
              </a:rPr>
              <a:t>2 země + 3 univerzity + 5 </a:t>
            </a:r>
            <a:r>
              <a:rPr lang="cs-CZ" sz="2400" dirty="0" smtClean="0">
                <a:solidFill>
                  <a:srgbClr val="0070C0"/>
                </a:solidFill>
              </a:rPr>
              <a:t>kateder</a:t>
            </a:r>
            <a:r>
              <a:rPr lang="de-DE" sz="2400" dirty="0" smtClean="0">
                <a:solidFill>
                  <a:srgbClr val="0070C0"/>
                </a:solidFill>
              </a:rPr>
              <a:t>, </a:t>
            </a:r>
            <a:r>
              <a:rPr lang="cs-CZ" sz="2400" dirty="0" smtClean="0">
                <a:solidFill>
                  <a:srgbClr val="0070C0"/>
                </a:solidFill>
              </a:rPr>
              <a:t>ale </a:t>
            </a:r>
            <a:r>
              <a:rPr lang="cs-CZ" sz="2400" dirty="0">
                <a:solidFill>
                  <a:srgbClr val="0070C0"/>
                </a:solidFill>
              </a:rPr>
              <a:t>jeden společný jazyk: </a:t>
            </a:r>
            <a:r>
              <a:rPr lang="cs-CZ" sz="2400" dirty="0" smtClean="0">
                <a:solidFill>
                  <a:srgbClr val="0070C0"/>
                </a:solidFill>
              </a:rPr>
              <a:t>věda</a:t>
            </a:r>
            <a:r>
              <a:rPr lang="de-DE" sz="2400" dirty="0" smtClean="0">
                <a:solidFill>
                  <a:srgbClr val="0070C0"/>
                </a:solidFill>
              </a:rPr>
              <a:t>!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1983898" y="679444"/>
            <a:ext cx="5176204" cy="3909716"/>
            <a:chOff x="1983898" y="679444"/>
            <a:chExt cx="5176204" cy="3909716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3898" y="764704"/>
              <a:ext cx="5176204" cy="3824456"/>
            </a:xfrm>
            <a:prstGeom prst="rect">
              <a:avLst/>
            </a:prstGeom>
          </p:spPr>
        </p:pic>
        <p:sp>
          <p:nvSpPr>
            <p:cNvPr id="2" name="Textfeld 1"/>
            <p:cNvSpPr txBox="1"/>
            <p:nvPr/>
          </p:nvSpPr>
          <p:spPr>
            <a:xfrm>
              <a:off x="3802778" y="679444"/>
              <a:ext cx="13420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          -)</a:t>
              </a:r>
              <a:endParaRPr lang="de-DE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5508104" y="3645024"/>
              <a:ext cx="12394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          )</a:t>
              </a:r>
              <a:endParaRPr lang="de-DE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3733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000457"/>
            <a:ext cx="8229600" cy="1143000"/>
          </a:xfrm>
        </p:spPr>
        <p:txBody>
          <a:bodyPr>
            <a:normAutofit/>
          </a:bodyPr>
          <a:lstStyle/>
          <a:p>
            <a:r>
              <a:rPr lang="de-DE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Inventarisierung und Kartierung</a:t>
            </a:r>
            <a:br>
              <a:rPr lang="de-DE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1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Inventarizace</a:t>
            </a:r>
            <a:r>
              <a:rPr lang="de-DE" sz="3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de-DE" sz="31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mapování</a:t>
            </a:r>
            <a:endParaRPr lang="en-GB" sz="3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420888"/>
            <a:ext cx="4283968" cy="3212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76872"/>
            <a:ext cx="4652282" cy="3921125"/>
          </a:xfrm>
        </p:spPr>
      </p:pic>
    </p:spTree>
    <p:extLst>
      <p:ext uri="{BB962C8B-B14F-4D97-AF65-F5344CB8AC3E}">
        <p14:creationId xmlns:p14="http://schemas.microsoft.com/office/powerpoint/2010/main" val="2671155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  <p:pic>
        <p:nvPicPr>
          <p:cNvPr id="1026" name="Picture 2" descr="https://scontent.xx.fbcdn.net/v/t1.0-9/14183884_1861456554082153_4588851128748000527_n.jpg?oh=0d3fa4d6575b66ff076943090b299cbd&amp;oe=584A76A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36978"/>
            <a:ext cx="4326362" cy="2884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.xx.fbcdn.net/v/t1.0-9/14237528_1861456570748818_2214606269030108949_n.jpg?oh=4ca62407e0094fbae45af724d7985670&amp;oe=588077A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78" y="2177784"/>
            <a:ext cx="3935897" cy="2623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467544" y="1000457"/>
            <a:ext cx="8229600" cy="1143000"/>
          </a:xfrm>
        </p:spPr>
        <p:txBody>
          <a:bodyPr>
            <a:normAutofit/>
          </a:bodyPr>
          <a:lstStyle/>
          <a:p>
            <a:r>
              <a:rPr lang="de-DE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Inventarisierung und Kartierung</a:t>
            </a:r>
            <a:br>
              <a:rPr lang="de-DE" sz="3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1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Inventarizace</a:t>
            </a:r>
            <a:r>
              <a:rPr lang="de-DE" sz="3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de-DE" sz="31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mapování</a:t>
            </a:r>
            <a:endParaRPr lang="en-GB" sz="3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0423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9"/>
            <a:ext cx="3456384" cy="7398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34349"/>
            <a:ext cx="1298311" cy="9924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80" y="6309319"/>
            <a:ext cx="6914080" cy="43167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873" y="3160409"/>
            <a:ext cx="4067944" cy="2711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467544" y="100045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Probenahme und Messung</a:t>
            </a:r>
            <a:br>
              <a:rPr lang="de-DE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Vzorkování</a:t>
            </a:r>
            <a:r>
              <a:rPr lang="de-DE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</a:t>
            </a:r>
            <a:r>
              <a:rPr lang="cs-CZ" sz="3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měření</a:t>
            </a:r>
            <a:endParaRPr lang="en-GB" sz="3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54088"/>
            <a:ext cx="3960000" cy="297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048519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327</Words>
  <Application>Microsoft Office PowerPoint</Application>
  <PresentationFormat>Předvádění na obrazovce (4:3)</PresentationFormat>
  <Paragraphs>83</Paragraphs>
  <Slides>28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1" baseType="lpstr">
      <vt:lpstr>Arial</vt:lpstr>
      <vt:lpstr>Calibri</vt:lpstr>
      <vt:lpstr>Motiv systému Office</vt:lpstr>
      <vt:lpstr>Quellen verbinden Landschaftseinheiten und Staaten – Umweltbildung und Kooperation in der Region  Liberec – Zittau  Prameny spojují krajiny a státy – environmentální vzdělávání a kooperace v regionu Liberec - Zittau</vt:lpstr>
      <vt:lpstr>Ziele des Projektes – Cíle projektu</vt:lpstr>
      <vt:lpstr>Hauptaktivitäten Hlavní aktivity</vt:lpstr>
      <vt:lpstr>Partner  Partneři</vt:lpstr>
      <vt:lpstr>Prezentace aplikace PowerPoint</vt:lpstr>
      <vt:lpstr>Prezentace aplikace PowerPoint</vt:lpstr>
      <vt:lpstr>Inventarisierung und Kartierung Inventarizace a mapování</vt:lpstr>
      <vt:lpstr>Inventarisierung und Kartierung Inventarizace a mapování</vt:lpstr>
      <vt:lpstr>Prezentace aplikace PowerPoint</vt:lpstr>
      <vt:lpstr>Hydrobiologie und Botanik Hydrobiologie a botanika</vt:lpstr>
      <vt:lpstr>Prezentace aplikace PowerPoint</vt:lpstr>
      <vt:lpstr>Humangeografie Humánní geografie</vt:lpstr>
      <vt:lpstr>GIS und Kartografie GIS a kartografie</vt:lpstr>
      <vt:lpstr>Bildungsprogramme Vzdělávací programy</vt:lpstr>
      <vt:lpstr>Workshops Workshopy</vt:lpstr>
      <vt:lpstr>Prezentace aplikace PowerPoint</vt:lpstr>
      <vt:lpstr>Sommerschule Letní škola</vt:lpstr>
      <vt:lpstr>Sommerschule Letní škola</vt:lpstr>
      <vt:lpstr>Erste Ergebnisse První výsledky</vt:lpstr>
      <vt:lpstr>Prezentace aplikace PowerPoint</vt:lpstr>
      <vt:lpstr>Erste Ergebnisse - První výsledky</vt:lpstr>
      <vt:lpstr>Erste Ergebnisse - První výsledky</vt:lpstr>
      <vt:lpstr>Erste Ergebnisse - První výsledky</vt:lpstr>
      <vt:lpstr>Geoinformationssystem– Geografické informační systémy</vt:lpstr>
      <vt:lpstr>Geoinformationssystem – Geografické informační systémy</vt:lpstr>
      <vt:lpstr>Geoinformationssystem– Geografické informační systémy</vt:lpstr>
      <vt:lpstr>Erste Ergebnisse První výsledky</vt:lpstr>
      <vt:lpstr>Danke für Ihre Aufmerksamkeit Děkujeme za pozornost   quellen.tul.cz prameny.tul.cz www.facebook.com/pramenyspojuji/  matthias.kaendler@tu-dresden.de adam.patek@tul.cz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Quellen Prameny spojují krajiny a státy - environmentální vzdělávání a kooperace v regionu Liberec - Zittau</dc:title>
  <dc:creator>Emil Drápela</dc:creator>
  <cp:lastModifiedBy>Adam Pátek</cp:lastModifiedBy>
  <cp:revision>70</cp:revision>
  <dcterms:created xsi:type="dcterms:W3CDTF">2016-09-07T12:05:24Z</dcterms:created>
  <dcterms:modified xsi:type="dcterms:W3CDTF">2018-02-19T09:03:24Z</dcterms:modified>
</cp:coreProperties>
</file>